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61" r:id="rId3"/>
    <p:sldId id="263" r:id="rId4"/>
    <p:sldId id="256" r:id="rId5"/>
    <p:sldId id="264" r:id="rId6"/>
    <p:sldId id="259" r:id="rId7"/>
    <p:sldId id="262"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006" autoAdjust="0"/>
  </p:normalViewPr>
  <p:slideViewPr>
    <p:cSldViewPr snapToGrid="0">
      <p:cViewPr varScale="1">
        <p:scale>
          <a:sx n="60" d="100"/>
          <a:sy n="60" d="100"/>
        </p:scale>
        <p:origin x="15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3BC5A-6330-4525-AF89-28F3A970CD84}" type="datetimeFigureOut">
              <a:rPr lang="en-US" smtClean="0"/>
              <a:t>6/23/2020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5F8E1-B2E8-424C-A3DC-749009F78422}" type="slidenum">
              <a:rPr lang="en-US" smtClean="0"/>
              <a:t>‹#›</a:t>
            </a:fld>
            <a:endParaRPr lang="en-US"/>
          </a:p>
        </p:txBody>
      </p:sp>
    </p:spTree>
    <p:extLst>
      <p:ext uri="{BB962C8B-B14F-4D97-AF65-F5344CB8AC3E}">
        <p14:creationId xmlns:p14="http://schemas.microsoft.com/office/powerpoint/2010/main" val="349943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br.org/2020/04/how-to-elevate-your-presence-in-a-virtual-meeting?utm_source=feedburner&amp;utm_medium=feed&amp;utm_campaign=Feed:+harvardbusiness+(HBR.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hbs.edu/faculty/Publication%20Files/17-112_54fdf950-a08d-4ba8-a718-1150dc8916cb.pdf" TargetMode="External"/><Relationship Id="rId3" Type="http://schemas.openxmlformats.org/officeDocument/2006/relationships/hyperlink" Target="https://www.tandfonline.com/doi/full/10.1111/j.1533-8525.2006.00043.x?casa_token=ZQrNHWlu31IAAAAA:-7WKz4j4yiHuY-1m80kW9YZKOdDYT7Qt4jvXuIH-xbsa1enTS3Y-z6vEsGeiBUJ0QwqGw99wH7tY" TargetMode="External"/><Relationship Id="rId7" Type="http://schemas.openxmlformats.org/officeDocument/2006/relationships/hyperlink" Target="https://academic.oup.com/jcr/article-abstract/45/3/673/484779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qz.com/work/1147877/remote-work-why-we-put-virtual-coffee-breaks-in-our-company-handbook/" TargetMode="External"/><Relationship Id="rId11" Type="http://schemas.openxmlformats.org/officeDocument/2006/relationships/hyperlink" Target="https://www.everydayhealth.com/healthy-living/your-work-from-home-survival-guide-for-self-care/" TargetMode="External"/><Relationship Id="rId5" Type="http://schemas.openxmlformats.org/officeDocument/2006/relationships/hyperlink" Target="https://books.google.nl/books?hl=en&amp;lr=&amp;id=8JsUDAAAQBAJ&amp;oi=fnd&amp;pg=PR6&amp;dq=Winship,+Christopher.+2009.+%22Time+and+Scheduling.%22+Pp+499-520+in+Hedstr%C3%B6m,+Peter,+and+Peter+Bearman+(eds).+Oxford+Handbook+of+Analytical+Sociology.+Oxford:+Oxford+University+Press.&amp;ots=sj9OmtMUwX&amp;sig=0uB91FhgovW22g_GRd4QdcAAy-A#v=onepage&amp;q&amp;f=false" TargetMode="External"/><Relationship Id="rId10" Type="http://schemas.openxmlformats.org/officeDocument/2006/relationships/hyperlink" Target="https://lifehacker.com/structure-your-work-from-home-day-with-these-routines-1823158185" TargetMode="External"/><Relationship Id="rId4" Type="http://schemas.openxmlformats.org/officeDocument/2006/relationships/hyperlink" Target="https://knowledge.wharton.upenn.edu/article/deep-work-the-secret-to-achieving-peak-productivity/" TargetMode="External"/><Relationship Id="rId9" Type="http://schemas.openxmlformats.org/officeDocument/2006/relationships/hyperlink" Target="https://hbr.org/2020/04/3-tips-to-avoid-wfh-burnou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b="0" i="0" kern="1200" dirty="0">
                <a:solidFill>
                  <a:schemeClr val="tx1"/>
                </a:solidFill>
                <a:effectLst/>
                <a:latin typeface="+mn-lt"/>
                <a:ea typeface="+mn-ea"/>
                <a:cs typeface="+mn-cs"/>
              </a:rPr>
              <a:t>Direct eye contact is a vital way to reinforce your point. In a video conference, this means looking into the video camera. Practice looking into your camera during video conferences when you speak, even for brief moments. The more you use it, the more comfortable you’ll become with it.</a:t>
            </a:r>
          </a:p>
          <a:p>
            <a:pPr marL="228600" indent="-228600">
              <a:buAutoNum type="arabicParenR"/>
            </a:pPr>
            <a:r>
              <a:rPr lang="en-US" sz="1200" b="0" i="0" kern="1200" dirty="0">
                <a:solidFill>
                  <a:schemeClr val="tx1"/>
                </a:solidFill>
                <a:effectLst/>
                <a:latin typeface="+mn-lt"/>
                <a:ea typeface="+mn-ea"/>
                <a:cs typeface="+mn-cs"/>
              </a:rPr>
              <a:t>Using a loud voice will also keep you from mumbling and from speaking too quickly due to the amount of breath required</a:t>
            </a:r>
          </a:p>
          <a:p>
            <a:pPr marL="228600" indent="-228600">
              <a:buAutoNum type="arabicParenR"/>
            </a:pPr>
            <a:r>
              <a:rPr lang="en-US" sz="1200" b="0" i="0" kern="1200" dirty="0">
                <a:solidFill>
                  <a:schemeClr val="tx1"/>
                </a:solidFill>
                <a:effectLst/>
                <a:latin typeface="+mn-lt"/>
                <a:ea typeface="+mn-ea"/>
                <a:cs typeface="+mn-cs"/>
              </a:rPr>
              <a:t>If your head is cut off at the top or bottom, you’re too close. If your entire torso is in view, you’re too far away. If only half of your head is in sight, please adjust the camera. Also be mindful of your background. Cluttered rooms make communicators seem disorganized.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i="0" kern="1200" dirty="0">
                <a:solidFill>
                  <a:srgbClr val="FF0000"/>
                </a:solidFill>
                <a:effectLst/>
                <a:latin typeface="+mn-lt"/>
                <a:ea typeface="+mn-ea"/>
                <a:cs typeface="+mn-cs"/>
              </a:rPr>
              <a:t>Remember</a:t>
            </a:r>
            <a:r>
              <a:rPr lang="en-US" sz="1200" b="1" i="0" kern="1200" baseline="0" dirty="0">
                <a:solidFill>
                  <a:srgbClr val="FF0000"/>
                </a:solidFill>
                <a:effectLst/>
                <a:latin typeface="+mn-lt"/>
                <a:ea typeface="+mn-ea"/>
                <a:cs typeface="+mn-cs"/>
              </a:rPr>
              <a:t> to use your hands, face and body when you talk on camera – let the audience see you.  It add impact to your presentation / information – don’t be just a talking head!</a:t>
            </a:r>
          </a:p>
          <a:p>
            <a:pPr marL="228600" indent="-228600">
              <a:buAutoNum type="arabicParenR"/>
            </a:pPr>
            <a:r>
              <a:rPr lang="en-US" sz="1200" b="0" i="0" kern="1200" dirty="0">
                <a:solidFill>
                  <a:schemeClr val="tx1"/>
                </a:solidFill>
                <a:effectLst/>
                <a:latin typeface="+mn-lt"/>
                <a:ea typeface="+mn-ea"/>
                <a:cs typeface="+mn-cs"/>
              </a:rPr>
              <a:t>Even if you don’t need to be fully engaged in the meeting, your professional reputation can suffer if it even looks like you’re not paying attention. So close those other windows, turn your phone upside down, </a:t>
            </a:r>
            <a:r>
              <a:rPr lang="en-US" sz="1200" b="1" i="0" kern="1200" dirty="0">
                <a:solidFill>
                  <a:schemeClr val="tx1"/>
                </a:solidFill>
                <a:effectLst/>
                <a:latin typeface="+mn-lt"/>
                <a:ea typeface="+mn-ea"/>
                <a:cs typeface="+mn-cs"/>
              </a:rPr>
              <a:t>MUT</a:t>
            </a:r>
            <a:r>
              <a:rPr lang="en-US" sz="1200" b="1" i="0" kern="1200" baseline="0" dirty="0">
                <a:solidFill>
                  <a:schemeClr val="tx1"/>
                </a:solidFill>
                <a:effectLst/>
                <a:latin typeface="+mn-lt"/>
                <a:ea typeface="+mn-ea"/>
                <a:cs typeface="+mn-cs"/>
              </a:rPr>
              <a:t>E IT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remember that you’re always “on camera.”</a:t>
            </a:r>
          </a:p>
          <a:p>
            <a:pPr marL="228600" indent="-228600">
              <a:buAutoNum type="arabicParenR"/>
            </a:pPr>
            <a:r>
              <a:rPr lang="en-US" sz="1200" b="0" i="0" kern="1200" dirty="0">
                <a:solidFill>
                  <a:schemeClr val="tx1"/>
                </a:solidFill>
                <a:effectLst/>
                <a:latin typeface="+mn-lt"/>
                <a:ea typeface="+mn-ea"/>
                <a:cs typeface="+mn-cs"/>
              </a:rPr>
              <a:t>Start by training yourself to stay on mute whenever you’re not speaking and unmuting yourself only when you do speak. Staying on mute shuts out sudden noises as well as routine noises you may not be aware of, like the ticking of a wall clock, the clickety-clack of your typing, or even your own breathing. </a:t>
            </a:r>
            <a:r>
              <a:rPr lang="en-US" sz="1200" b="1" i="0" kern="1200" dirty="0">
                <a:solidFill>
                  <a:srgbClr val="FF0000"/>
                </a:solidFill>
                <a:effectLst/>
                <a:latin typeface="+mn-lt"/>
                <a:ea typeface="+mn-ea"/>
                <a:cs typeface="+mn-cs"/>
              </a:rPr>
              <a:t>Also,</a:t>
            </a:r>
            <a:r>
              <a:rPr lang="en-US" sz="1200" b="1" i="0" kern="1200" baseline="0" dirty="0">
                <a:solidFill>
                  <a:srgbClr val="FF0000"/>
                </a:solidFill>
                <a:effectLst/>
                <a:latin typeface="+mn-lt"/>
                <a:ea typeface="+mn-ea"/>
                <a:cs typeface="+mn-cs"/>
              </a:rPr>
              <a:t> please practice turning the mute button on and off quickly – don’t be one of those people who has to say – “Oh, sorry I was on mute!”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Make sure to turn off your camera when you’re doing something visually distracting as well, such as moving to another room or eating. (Drinking is not very distracting, but chewing is another story) </a:t>
            </a:r>
            <a:r>
              <a:rPr lang="en-US" sz="1200" b="1" i="0" kern="1200" dirty="0">
                <a:solidFill>
                  <a:schemeClr val="tx1"/>
                </a:solidFill>
                <a:effectLst/>
                <a:latin typeface="+mn-lt"/>
                <a:ea typeface="+mn-ea"/>
                <a:cs typeface="+mn-cs"/>
              </a:rPr>
              <a:t>But, please don’t be one of those “casual</a:t>
            </a:r>
            <a:r>
              <a:rPr lang="en-US" sz="1200" b="1" i="0" kern="1200" baseline="0" dirty="0">
                <a:solidFill>
                  <a:schemeClr val="tx1"/>
                </a:solidFill>
                <a:effectLst/>
                <a:latin typeface="+mn-lt"/>
                <a:ea typeface="+mn-ea"/>
                <a:cs typeface="+mn-cs"/>
              </a:rPr>
              <a:t> drinkers” who holds a cup all the time or has one on camera, then you sip your tea.  It make you look too casual – this is work! If you are thirsty – drink before or after the call</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Don’t be worried about or embarrassed by spontaneous distractions. However, if you’re tasked with giving a major presentation, try to have someone supervise them in another room, far from the temptation of your presence, or at least create an engrossing activity for them.</a:t>
            </a:r>
          </a:p>
          <a:p>
            <a:pPr marL="228600" indent="-228600">
              <a:buAutoNum type="arabicParenR"/>
            </a:pPr>
            <a:r>
              <a:rPr lang="en-US" sz="1200" b="0" i="0" kern="1200" dirty="0">
                <a:solidFill>
                  <a:schemeClr val="tx1"/>
                </a:solidFill>
                <a:effectLst/>
                <a:latin typeface="+mn-lt"/>
                <a:ea typeface="+mn-ea"/>
                <a:cs typeface="+mn-cs"/>
              </a:rPr>
              <a:t>When you refer to an article or shared document, link to it in the chat. If you run the meeting, put a link to the agenda in the chat. When others are speaking, respond with support or questions in the chat. The chat window is a unique opportunity in virtual meetings to elevate your presence, add dimensions to your ideas, and demonstrate that you’re fully present.  </a:t>
            </a:r>
            <a:r>
              <a:rPr lang="en-US" sz="1200" b="1" i="0" kern="1200" dirty="0">
                <a:solidFill>
                  <a:schemeClr val="tx1"/>
                </a:solidFill>
                <a:effectLst/>
                <a:latin typeface="+mn-lt"/>
                <a:ea typeface="+mn-ea"/>
                <a:cs typeface="+mn-cs"/>
              </a:rPr>
              <a:t>And if you are presenting,</a:t>
            </a:r>
            <a:r>
              <a:rPr lang="en-US" sz="1200" b="1" i="0" kern="1200" baseline="0" dirty="0">
                <a:solidFill>
                  <a:schemeClr val="tx1"/>
                </a:solidFill>
                <a:effectLst/>
                <a:latin typeface="+mn-lt"/>
                <a:ea typeface="+mn-ea"/>
                <a:cs typeface="+mn-cs"/>
              </a:rPr>
              <a:t> consider having a coworker monitor Chat and play a participant, so they can alert you to technical issues and field questions while you present.</a:t>
            </a:r>
            <a:endParaRPr lang="en-US" sz="1200" b="1"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hlinkClick r:id="rId3"/>
            </a:endParaRPr>
          </a:p>
          <a:p>
            <a:pPr marL="0" indent="0">
              <a:buNone/>
            </a:pPr>
            <a:r>
              <a:rPr lang="en-US" sz="1200" b="0" i="0" kern="1200" dirty="0">
                <a:solidFill>
                  <a:schemeClr val="tx1"/>
                </a:solidFill>
                <a:effectLst/>
                <a:latin typeface="+mn-lt"/>
                <a:ea typeface="+mn-ea"/>
                <a:cs typeface="+mn-cs"/>
                <a:hlinkClick r:id="rId3"/>
              </a:rPr>
              <a:t>Source: </a:t>
            </a:r>
            <a:r>
              <a:rPr lang="en-US" dirty="0">
                <a:hlinkClick r:id="rId3"/>
              </a:rPr>
              <a:t>https://hbr.org/2020/04/how-to-elevate-your-presence-in-a-virtual-meeting?utm_source=feedburner&amp;utm_medium=feed&amp;utm_campaign=Feed%3A+harvardbusiness+%28HBR.org%29</a:t>
            </a:r>
            <a:endParaRPr lang="en-US" dirty="0"/>
          </a:p>
          <a:p>
            <a:pPr marL="228600" indent="-228600">
              <a:buAutoNum type="arabicParenR"/>
            </a:pPr>
            <a:endParaRPr lang="en-US" sz="1200" b="0" i="0" kern="1200" dirty="0">
              <a:solidFill>
                <a:schemeClr val="tx1"/>
              </a:solidFill>
              <a:effectLst/>
              <a:latin typeface="+mn-lt"/>
              <a:ea typeface="+mn-ea"/>
              <a:cs typeface="+mn-cs"/>
            </a:endParaRPr>
          </a:p>
          <a:p>
            <a:pPr marL="228600" indent="-228600">
              <a:buAutoNum type="arabicParenR"/>
            </a:pPr>
            <a:endParaRPr lang="en-US" sz="1200" b="1" i="0" kern="1200" dirty="0">
              <a:solidFill>
                <a:srgbClr val="FF0000"/>
              </a:solidFill>
              <a:effectLst/>
              <a:latin typeface="+mn-lt"/>
              <a:ea typeface="+mn-ea"/>
              <a:cs typeface="+mn-cs"/>
            </a:endParaRPr>
          </a:p>
          <a:p>
            <a:pPr marL="228600" indent="-228600">
              <a:buAutoNum type="arabicParenR"/>
            </a:pPr>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50C5F8E1-B2E8-424C-A3DC-749009F78422}" type="slidenum">
              <a:rPr lang="en-US" smtClean="0"/>
              <a:t>2</a:t>
            </a:fld>
            <a:endParaRPr lang="en-US"/>
          </a:p>
        </p:txBody>
      </p:sp>
    </p:spTree>
    <p:extLst>
      <p:ext uri="{BB962C8B-B14F-4D97-AF65-F5344CB8AC3E}">
        <p14:creationId xmlns:p14="http://schemas.microsoft.com/office/powerpoint/2010/main" val="169695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Be an active</a:t>
            </a:r>
            <a:r>
              <a:rPr lang="en-US" baseline="0" dirty="0"/>
              <a:t> community building.  B</a:t>
            </a:r>
            <a:r>
              <a:rPr lang="en-US" dirty="0"/>
              <a:t>uild</a:t>
            </a:r>
            <a:r>
              <a:rPr lang="en-US" baseline="0" dirty="0"/>
              <a:t> a large, active employee community by having regularly schedule events – weekly updates, lunch and learns, online videos, games, etc.  This is a great way to get people engaged, see how people are doing, what issues they have and discover what help they need.</a:t>
            </a:r>
          </a:p>
          <a:p>
            <a:pPr marL="228600" indent="-228600">
              <a:buAutoNum type="arabicParenR"/>
            </a:pPr>
            <a:r>
              <a:rPr lang="en-US" baseline="0" dirty="0"/>
              <a:t>Also use your community to offer recognition to folks who have accomplishments – give them praise in front of the community.</a:t>
            </a:r>
          </a:p>
          <a:p>
            <a:pPr marL="228600" indent="-228600">
              <a:buAutoNum type="arabicParenR"/>
            </a:pPr>
            <a:r>
              <a:rPr lang="en-US" baseline="0" dirty="0"/>
              <a:t>Share your stories – during these difficult times, everyone want to be heard.  So, listen AND share.  Let people into your inner circle to demonstrate you care about them.</a:t>
            </a:r>
          </a:p>
          <a:p>
            <a:pPr marL="228600" indent="-228600">
              <a:buAutoNum type="arabicParenR"/>
            </a:pPr>
            <a:r>
              <a:rPr lang="en-US" baseline="0" dirty="0"/>
              <a:t>Great teams are built by great individuals who have a common challenging experience.  With Technology today, everyone can be a filmmaker.  Leverage that technology and include some videos.  Have your community share important videos they found online, or, better yet, have them make a video about a specific topic then share that with the group.  (One important note, however, you might want to have a pre-view of all videos before they are shown, to make sure all videos are appropriate for the group.)</a:t>
            </a:r>
          </a:p>
          <a:p>
            <a:pPr marL="228600" indent="-228600">
              <a:buAutoNum type="arabicParenR"/>
            </a:pPr>
            <a:r>
              <a:rPr lang="en-US" baseline="0" dirty="0"/>
              <a:t>Finally, ask your community to bring others into the community – a large community should be a growing community.  New member could include: other departments that relate to yours, other locations or facilities outside your area, outside contacts or personal friends.  Have the community bring in people who would add value to the community.</a:t>
            </a:r>
            <a:endParaRPr lang="en-US" dirty="0"/>
          </a:p>
        </p:txBody>
      </p:sp>
      <p:sp>
        <p:nvSpPr>
          <p:cNvPr id="4" name="Slide Number Placeholder 3"/>
          <p:cNvSpPr>
            <a:spLocks noGrp="1"/>
          </p:cNvSpPr>
          <p:nvPr>
            <p:ph type="sldNum" sz="quarter" idx="5"/>
          </p:nvPr>
        </p:nvSpPr>
        <p:spPr/>
        <p:txBody>
          <a:bodyPr/>
          <a:lstStyle/>
          <a:p>
            <a:fld id="{50C5F8E1-B2E8-424C-A3DC-749009F78422}" type="slidenum">
              <a:rPr lang="en-US" smtClean="0"/>
              <a:t>3</a:t>
            </a:fld>
            <a:endParaRPr lang="en-US"/>
          </a:p>
        </p:txBody>
      </p:sp>
    </p:spTree>
    <p:extLst>
      <p:ext uri="{BB962C8B-B14F-4D97-AF65-F5344CB8AC3E}">
        <p14:creationId xmlns:p14="http://schemas.microsoft.com/office/powerpoint/2010/main" val="39700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Activity: break into small groups, share success stories, and then report back to the larger group. We can record all of the responses and offer a "top 10 list" or something similar for people to take away from the meeting and try at work. We can then connect that to the community connection message board to ask what did people tried, and to share successes.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algn="l"/>
            <a:r>
              <a:rPr lang="en-US" dirty="0">
                <a:effectLst/>
              </a:rPr>
              <a:t>1) Personal Board - The facilitator provides a template with various topics (favorite food, drink, movie band, etc. as well as a pic of their WAH office, pets, etc.). The team then has to guess which person belongs to those pics.</a:t>
            </a:r>
          </a:p>
          <a:p>
            <a:pPr algn="l"/>
            <a:r>
              <a:rPr lang="en-US" dirty="0">
                <a:effectLst/>
              </a:rPr>
              <a:t>2) Virtual Lunch - Grab lunch, turn the camera on, and just talk about whatever. We did a virtual Oaks lunch and it was very well received</a:t>
            </a:r>
          </a:p>
          <a:p>
            <a:pPr algn="l"/>
            <a:r>
              <a:rPr lang="en-US" dirty="0">
                <a:effectLst/>
              </a:rPr>
              <a:t>3) Chats/</a:t>
            </a:r>
            <a:r>
              <a:rPr lang="en-US" dirty="0" err="1">
                <a:effectLst/>
              </a:rPr>
              <a:t>Messageboards</a:t>
            </a:r>
            <a:r>
              <a:rPr lang="en-US" dirty="0">
                <a:effectLst/>
              </a:rPr>
              <a:t>/praise - we use teams to collaborate, and offering praise badges to coworkers has helped keep people engaged. Since people can't see your face - it is another way to show people you appreciate their contribution</a:t>
            </a:r>
          </a:p>
          <a:p>
            <a:pPr algn="l"/>
            <a:r>
              <a:rPr lang="en-US" dirty="0">
                <a:effectLst/>
              </a:rPr>
              <a:t>4) For a co-worker work anniversary, we all recorded a short phone video. One person put them together and posted on </a:t>
            </a:r>
            <a:r>
              <a:rPr lang="en-US" dirty="0" err="1">
                <a:effectLst/>
              </a:rPr>
              <a:t>youtube</a:t>
            </a:r>
            <a:r>
              <a:rPr lang="en-US" dirty="0">
                <a:effectLst/>
              </a:rPr>
              <a:t> - this was a big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50C5F8E1-B2E8-424C-A3DC-749009F78422}" type="slidenum">
              <a:rPr lang="en-US" smtClean="0"/>
              <a:t>4</a:t>
            </a:fld>
            <a:endParaRPr lang="en-US"/>
          </a:p>
        </p:txBody>
      </p:sp>
    </p:spTree>
    <p:extLst>
      <p:ext uri="{BB962C8B-B14F-4D97-AF65-F5344CB8AC3E}">
        <p14:creationId xmlns:p14="http://schemas.microsoft.com/office/powerpoint/2010/main" val="25743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lines between work and non-work are blurring in new and unusual ways, and many employees who are working remotely for the first time are likely to struggle to preserve healthy boundaries between their professional and personal lives. To signal their loyalty, devotion, and productivity, they may feel they have to work all the time. Afternoons will blend with evenings; weekdays will blend with weekends; and little sense of time off will remain.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research suggests that drawing lines between our professional and personal lives is crucial, especially for our </a:t>
            </a:r>
            <a:r>
              <a:rPr lang="en-US" sz="1200" b="0" i="0" u="none" strike="noStrike" kern="1200" dirty="0">
                <a:solidFill>
                  <a:schemeClr val="tx1"/>
                </a:solidFill>
                <a:effectLst/>
                <a:latin typeface="+mn-lt"/>
                <a:ea typeface="+mn-ea"/>
                <a:cs typeface="+mn-cs"/>
                <a:hlinkClick r:id="rId3"/>
              </a:rPr>
              <a:t>mental health</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research has shown that workers often unintentionally make it hard for their supervisors, colleagues, and employees to maintain boundaries. One way they do so is by sending work emails outside office hours. In five studies involving more than 2,000 working adults, we found that senders of after-hours work emails underestimate how compelled receivers feel to respond right away, even when such emails are not urgent.</a:t>
            </a:r>
          </a:p>
          <a:p>
            <a:endParaRPr lang="en-US" sz="1200" b="0" i="0" kern="1200" dirty="0">
              <a:solidFill>
                <a:schemeClr val="tx1"/>
              </a:solidFill>
              <a:effectLst/>
              <a:latin typeface="+mn-lt"/>
              <a:ea typeface="+mn-ea"/>
              <a:cs typeface="+mn-cs"/>
            </a:endParaRPr>
          </a:p>
          <a:p>
            <a:pPr marL="228600" indent="-228600">
              <a:buAutoNum type="arabicParenR"/>
            </a:pPr>
            <a:r>
              <a:rPr lang="en-US" sz="1200" b="0" i="0" kern="1200" dirty="0">
                <a:solidFill>
                  <a:schemeClr val="tx1"/>
                </a:solidFill>
                <a:effectLst/>
                <a:latin typeface="+mn-lt"/>
                <a:ea typeface="+mn-ea"/>
                <a:cs typeface="+mn-cs"/>
              </a:rPr>
              <a:t>transition from work to non-work roles via “boundary-crossing activities.” Putting on your work clothes, commuting from home to work—these are physical and social indicators that something has changed. You’ve transitioned from “home you” to “work you.” Put on your work clothes every morning—casual Friday is fine, of course, but get yourself ready nonetheless. And consider replacing your morning commute with a walk to a nearby park. Meditate, exercise</a:t>
            </a:r>
          </a:p>
          <a:p>
            <a:pPr marL="0" indent="0">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Sticking to a 9-to-5 schedule may prove unrealistic. Employees need to find work-time budgets that function best for them. They also need be conscious and respectful that others might work at different times than they do. For some it might be a child’s nap, for others it might be when their partner is cooking dinner. Employees with or without children can create intentional work-time budgets by adding an </a:t>
            </a:r>
            <a:r>
              <a:rPr lang="en-US" sz="1200" b="0" i="0" u="none" strike="noStrike" kern="1200" dirty="0">
                <a:solidFill>
                  <a:schemeClr val="tx1"/>
                </a:solidFill>
                <a:effectLst/>
                <a:latin typeface="+mn-lt"/>
                <a:ea typeface="+mn-ea"/>
                <a:cs typeface="+mn-cs"/>
                <a:hlinkClick r:id="rId4"/>
              </a:rPr>
              <a:t>“out of office” reply</a:t>
            </a:r>
            <a:r>
              <a:rPr lang="en-US" sz="1200" b="0" i="0" kern="1200" dirty="0">
                <a:solidFill>
                  <a:schemeClr val="tx1"/>
                </a:solidFill>
                <a:effectLst/>
                <a:latin typeface="+mn-lt"/>
                <a:ea typeface="+mn-ea"/>
                <a:cs typeface="+mn-cs"/>
              </a:rPr>
              <a:t> during certain hours of the day to focus on work. A less-extreme reply might be to just let others know that you might be slower than usual in responding, decreasing response expectations for others and yourself.</a:t>
            </a:r>
          </a:p>
          <a:p>
            <a:r>
              <a:rPr lang="en-US" sz="1200" b="0" i="0" kern="1200" dirty="0">
                <a:solidFill>
                  <a:schemeClr val="tx1"/>
                </a:solidFill>
                <a:effectLst/>
                <a:latin typeface="+mn-lt"/>
                <a:ea typeface="+mn-ea"/>
                <a:cs typeface="+mn-cs"/>
              </a:rPr>
              <a:t>Creating clear temporal boundaries often depends on the ability to coordinate ones’ time with </a:t>
            </a:r>
            <a:r>
              <a:rPr lang="en-US" sz="1200" b="0" i="0" u="none" strike="noStrike" kern="1200" dirty="0">
                <a:solidFill>
                  <a:schemeClr val="tx1"/>
                </a:solidFill>
                <a:effectLst/>
                <a:latin typeface="+mn-lt"/>
                <a:ea typeface="+mn-ea"/>
                <a:cs typeface="+mn-cs"/>
                <a:hlinkClick r:id="rId5"/>
              </a:rPr>
              <a:t>others</a:t>
            </a:r>
            <a:r>
              <a:rPr lang="en-US" sz="1200" b="0" i="0" kern="1200" dirty="0">
                <a:solidFill>
                  <a:schemeClr val="tx1"/>
                </a:solidFill>
                <a:effectLst/>
                <a:latin typeface="+mn-lt"/>
                <a:ea typeface="+mn-ea"/>
                <a:cs typeface="+mn-cs"/>
              </a:rPr>
              <a:t>. This calls for leaders to aid employees in structuring, coordinating, and managing the pace of work. This might mean regularly holding virtual check-in virtual meetings with employees, or providing them with tools to create </a:t>
            </a:r>
            <a:r>
              <a:rPr lang="en-US" sz="1200" b="0" i="0" u="none" strike="noStrike" kern="1200" dirty="0">
                <a:solidFill>
                  <a:schemeClr val="tx1"/>
                </a:solidFill>
                <a:effectLst/>
                <a:latin typeface="+mn-lt"/>
                <a:ea typeface="+mn-ea"/>
                <a:cs typeface="+mn-cs"/>
                <a:hlinkClick r:id="rId6"/>
              </a:rPr>
              <a:t>virtual coffee</a:t>
            </a:r>
            <a:r>
              <a:rPr lang="en-US" sz="1200" b="0" i="0" kern="1200" dirty="0">
                <a:solidFill>
                  <a:schemeClr val="tx1"/>
                </a:solidFill>
                <a:effectLst/>
                <a:latin typeface="+mn-lt"/>
                <a:ea typeface="+mn-ea"/>
                <a:cs typeface="+mn-cs"/>
              </a:rPr>
              <a:t> or workspaces. Through this disruption, keeping a sense of normality is key.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 This is not the time for busy work. Workers should be devoting their energy to top-priority issues.</a:t>
            </a:r>
          </a:p>
          <a:p>
            <a:r>
              <a:rPr lang="en-US" sz="1200" b="0" i="0" kern="1200" dirty="0">
                <a:solidFill>
                  <a:schemeClr val="tx1"/>
                </a:solidFill>
                <a:effectLst/>
                <a:latin typeface="+mn-lt"/>
                <a:ea typeface="+mn-ea"/>
                <a:cs typeface="+mn-cs"/>
              </a:rPr>
              <a:t>While working from home, employees often feel compelled to project the appearance of productivity, but this can </a:t>
            </a:r>
            <a:r>
              <a:rPr lang="en-US" sz="1200" b="0" i="0" u="none" strike="noStrike" kern="1200" dirty="0">
                <a:solidFill>
                  <a:schemeClr val="tx1"/>
                </a:solidFill>
                <a:effectLst/>
                <a:latin typeface="+mn-lt"/>
                <a:ea typeface="+mn-ea"/>
                <a:cs typeface="+mn-cs"/>
                <a:hlinkClick r:id="rId7"/>
              </a:rPr>
              <a:t>lead them</a:t>
            </a:r>
            <a:r>
              <a:rPr lang="en-US" sz="1200" b="0" i="0" kern="1200" dirty="0">
                <a:solidFill>
                  <a:schemeClr val="tx1"/>
                </a:solidFill>
                <a:effectLst/>
                <a:latin typeface="+mn-lt"/>
                <a:ea typeface="+mn-ea"/>
                <a:cs typeface="+mn-cs"/>
              </a:rPr>
              <a:t> to work on tasks that are more immediate instead of more important—a tendency that </a:t>
            </a:r>
            <a:r>
              <a:rPr lang="en-US" sz="1200" b="0" i="0" u="none" strike="noStrike" kern="1200" dirty="0">
                <a:solidFill>
                  <a:schemeClr val="tx1"/>
                </a:solidFill>
                <a:effectLst/>
                <a:latin typeface="+mn-lt"/>
                <a:ea typeface="+mn-ea"/>
                <a:cs typeface="+mn-cs"/>
                <a:hlinkClick r:id="rId8"/>
              </a:rPr>
              <a:t>research</a:t>
            </a:r>
            <a:r>
              <a:rPr lang="en-US" sz="1200" b="0" i="0" kern="1200" dirty="0">
                <a:solidFill>
                  <a:schemeClr val="tx1"/>
                </a:solidFill>
                <a:effectLst/>
                <a:latin typeface="+mn-lt"/>
                <a:ea typeface="+mn-ea"/>
                <a:cs typeface="+mn-cs"/>
              </a:rPr>
              <a:t> suggests is counterproductive in the long run, even if it benefits productivity in the short run. Employees, particularly those facing increased workloads as they juggle family and work tasks, should pay attention to prioritizing important work. Employees who feel “on” all the time are at a higher risk of burnout when working from home than if they were going to the office as usual. In the long-term, trying to squeeze in work and email responses whenever we have a few minutes to do so —during nap time, on the weekend, or by pausing a movie in the evening—is not only counterproductive but also detrimental to our well-being. We all need to find new ways—and help others do the same—to carve out non-work time and mental space.</a:t>
            </a:r>
          </a:p>
          <a:p>
            <a:endParaRPr lang="en-US" sz="1200" b="0" i="0" kern="1200" dirty="0">
              <a:solidFill>
                <a:schemeClr val="tx1"/>
              </a:solidFill>
              <a:effectLst/>
              <a:latin typeface="+mn-lt"/>
              <a:ea typeface="+mn-ea"/>
              <a:cs typeface="+mn-cs"/>
            </a:endParaRPr>
          </a:p>
          <a:p>
            <a:r>
              <a:rPr lang="en-US" dirty="0">
                <a:hlinkClick r:id="rId9"/>
              </a:rPr>
              <a:t>Source: https://hbr.org/2020/04/3-tips-to-avoid-wfh-burnout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228600" indent="-228600">
              <a:buAutoNum type="arabicParen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Exercise, check the mail, get dressed, take a real lunch break away from your desk</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Give yourself an evening commute</a:t>
            </a:r>
            <a:r>
              <a:rPr lang="en-US" sz="1200" b="0" i="0" kern="1200" dirty="0">
                <a:solidFill>
                  <a:schemeClr val="tx1"/>
                </a:solidFill>
                <a:effectLst/>
                <a:latin typeface="+mn-lt"/>
                <a:ea typeface="+mn-ea"/>
                <a:cs typeface="+mn-cs"/>
              </a:rPr>
              <a:t>, or use one of the commute replacements we mentioned in the morning.</a:t>
            </a:r>
          </a:p>
          <a:p>
            <a:r>
              <a:rPr lang="en-US" sz="1200" b="1" i="0" kern="1200" dirty="0">
                <a:solidFill>
                  <a:schemeClr val="tx1"/>
                </a:solidFill>
                <a:effectLst/>
                <a:latin typeface="+mn-lt"/>
                <a:ea typeface="+mn-ea"/>
                <a:cs typeface="+mn-cs"/>
              </a:rPr>
              <a:t>Plan to check in with your family or friends</a:t>
            </a:r>
            <a:r>
              <a:rPr lang="en-US" sz="1200" b="0" i="0" kern="1200" dirty="0">
                <a:solidFill>
                  <a:schemeClr val="tx1"/>
                </a:solidFill>
                <a:effectLst/>
                <a:latin typeface="+mn-lt"/>
                <a:ea typeface="+mn-ea"/>
                <a:cs typeface="+mn-cs"/>
              </a:rPr>
              <a:t>. I know my kids will be waiting for me. Partners, roommates, or friends can also play this role.</a:t>
            </a:r>
          </a:p>
          <a:p>
            <a:r>
              <a:rPr lang="en-US" sz="1200" b="1" i="0" kern="1200" dirty="0">
                <a:solidFill>
                  <a:schemeClr val="tx1"/>
                </a:solidFill>
                <a:effectLst/>
                <a:latin typeface="+mn-lt"/>
                <a:ea typeface="+mn-ea"/>
                <a:cs typeface="+mn-cs"/>
              </a:rPr>
              <a:t>Schedule something right after work</a:t>
            </a:r>
            <a:r>
              <a:rPr lang="en-US" sz="1200" b="0" i="0" kern="1200" dirty="0">
                <a:solidFill>
                  <a:schemeClr val="tx1"/>
                </a:solidFill>
                <a:effectLst/>
                <a:latin typeface="+mn-lt"/>
                <a:ea typeface="+mn-ea"/>
                <a:cs typeface="+mn-cs"/>
              </a:rPr>
              <a:t>, whether that’s a social event or an appointment with yourself for your favorite exercise or hobby.</a:t>
            </a:r>
          </a:p>
          <a:p>
            <a:endParaRPr lang="en-US" sz="1200" b="0" i="0" kern="1200" dirty="0">
              <a:solidFill>
                <a:schemeClr val="tx1"/>
              </a:solidFill>
              <a:effectLst/>
              <a:latin typeface="+mn-lt"/>
              <a:ea typeface="+mn-ea"/>
              <a:cs typeface="+mn-cs"/>
            </a:endParaRPr>
          </a:p>
          <a:p>
            <a:r>
              <a:rPr lang="en-US" dirty="0">
                <a:hlinkClick r:id="rId10"/>
              </a:rPr>
              <a:t>Source: https://lifehacker.com/structure-your-work-from-home-day-with-these-routines-1823158185</a:t>
            </a:r>
            <a:endParaRPr lang="en-US" dirty="0"/>
          </a:p>
          <a:p>
            <a:r>
              <a:rPr lang="en-US" dirty="0">
                <a:hlinkClick r:id="rId11"/>
              </a:rPr>
              <a:t>Source: https://www.everydayhealth.com/healthy-living/your-work-from-home-survival-guide-for-self-care/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0C5F8E1-B2E8-424C-A3DC-749009F78422}" type="slidenum">
              <a:rPr lang="en-US" smtClean="0"/>
              <a:t>6</a:t>
            </a:fld>
            <a:endParaRPr lang="en-US"/>
          </a:p>
        </p:txBody>
      </p:sp>
    </p:spTree>
    <p:extLst>
      <p:ext uri="{BB962C8B-B14F-4D97-AF65-F5344CB8AC3E}">
        <p14:creationId xmlns:p14="http://schemas.microsoft.com/office/powerpoint/2010/main" val="23622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5F8E1-B2E8-424C-A3DC-749009F78422}" type="slidenum">
              <a:rPr lang="en-US" smtClean="0"/>
              <a:t>7</a:t>
            </a:fld>
            <a:endParaRPr lang="en-US"/>
          </a:p>
        </p:txBody>
      </p:sp>
    </p:spTree>
    <p:extLst>
      <p:ext uri="{BB962C8B-B14F-4D97-AF65-F5344CB8AC3E}">
        <p14:creationId xmlns:p14="http://schemas.microsoft.com/office/powerpoint/2010/main" val="253683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C312A-8DC5-4227-B790-677C4994DC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FD85C6-42C7-4FB4-8432-9C05944A1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5E7065-7FF4-4DB5-B921-8E79A7B79384}"/>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5" name="Footer Placeholder 4">
            <a:extLst>
              <a:ext uri="{FF2B5EF4-FFF2-40B4-BE49-F238E27FC236}">
                <a16:creationId xmlns:a16="http://schemas.microsoft.com/office/drawing/2014/main" id="{2F453BA1-9E6B-471C-8E77-86B49D185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9C064-B688-46AC-8327-7E85C0DC1D40}"/>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265122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FCAC-125D-498F-B231-915394D33E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8CA2E6-3663-4671-A709-1EF9852D5B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2DF2C-1ECA-407F-868E-F0E75AAB636D}"/>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5" name="Footer Placeholder 4">
            <a:extLst>
              <a:ext uri="{FF2B5EF4-FFF2-40B4-BE49-F238E27FC236}">
                <a16:creationId xmlns:a16="http://schemas.microsoft.com/office/drawing/2014/main" id="{D54CB13F-923A-4ADE-AC9D-9D6F52C2C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16D8A-F3EA-401C-AF85-ADE618B12C13}"/>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153975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5BC1BC-A396-47A3-BAFC-118E0C7865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6E82E-150E-4327-9D66-26D7C4710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566B5-B73D-49C6-9C60-EB5AECC5229A}"/>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5" name="Footer Placeholder 4">
            <a:extLst>
              <a:ext uri="{FF2B5EF4-FFF2-40B4-BE49-F238E27FC236}">
                <a16:creationId xmlns:a16="http://schemas.microsoft.com/office/drawing/2014/main" id="{2455A7EC-9B8C-4A65-AD99-7A0B8CB46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F85F9-C9E1-46F2-9DBD-F6D1CBB63D0A}"/>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285230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6833C-D9EA-44B1-921D-D3E1BC5EFA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399DDA-681A-4AFC-9BCF-32587D6C6E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383E6-33E9-45B6-B43A-E35B6DC728DD}"/>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5" name="Footer Placeholder 4">
            <a:extLst>
              <a:ext uri="{FF2B5EF4-FFF2-40B4-BE49-F238E27FC236}">
                <a16:creationId xmlns:a16="http://schemas.microsoft.com/office/drawing/2014/main" id="{E88DB7A8-1E5D-4B42-B438-839AD24A6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9ABBF-7D85-4AC6-BDB2-428C50016DB3}"/>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330423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03D0E-CDDB-4559-BA00-5B6F66F5D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25008B-F020-4E70-9649-24F925125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3E0B11-FC8F-4653-A2E6-31C8460E7C8D}"/>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5" name="Footer Placeholder 4">
            <a:extLst>
              <a:ext uri="{FF2B5EF4-FFF2-40B4-BE49-F238E27FC236}">
                <a16:creationId xmlns:a16="http://schemas.microsoft.com/office/drawing/2014/main" id="{790CE6FF-333D-4901-910B-A3B089A9F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E9D6C-5A52-4DBA-91BC-8B020B0E6BF3}"/>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306151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9F1B-E34A-48F7-9482-C61FA85F4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A4DF7-9AD0-4D2B-AC90-22FECDC2E6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D2FD87-54A1-4111-972C-0827D87ED8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ECEF6C-D146-4F71-B745-9095890C272D}"/>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6" name="Footer Placeholder 5">
            <a:extLst>
              <a:ext uri="{FF2B5EF4-FFF2-40B4-BE49-F238E27FC236}">
                <a16:creationId xmlns:a16="http://schemas.microsoft.com/office/drawing/2014/main" id="{DA02C8E1-62CA-437C-BE15-74E806CD2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1F86AE-4EF3-4AF6-A6BE-084AAE1CB628}"/>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174076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ACDF-4426-439B-9DC5-604F3BC4BC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C1976-A87E-4810-9C02-E9969777A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C4D8A-4728-4F6E-9309-B4B18000A9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39802F-FD78-46B5-A7F2-CEE2B4729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858FE-B33A-4648-976C-9587F843F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B36F9D-EFDC-4988-AE5B-DC9CF3F9D9A9}"/>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8" name="Footer Placeholder 7">
            <a:extLst>
              <a:ext uri="{FF2B5EF4-FFF2-40B4-BE49-F238E27FC236}">
                <a16:creationId xmlns:a16="http://schemas.microsoft.com/office/drawing/2014/main" id="{DEEFBD5A-A25B-4324-ADF5-0ECD867FEB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EA7FBB-CB9C-49A4-B4C1-310EE1088042}"/>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278320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CB384-C411-44EF-BA2A-245D2CBBD9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ED5D40-33AA-41AB-836D-65F0F82925C3}"/>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4" name="Footer Placeholder 3">
            <a:extLst>
              <a:ext uri="{FF2B5EF4-FFF2-40B4-BE49-F238E27FC236}">
                <a16:creationId xmlns:a16="http://schemas.microsoft.com/office/drawing/2014/main" id="{BF4428F0-A85B-402F-B53A-ADD3E3726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63AEB1-1E88-4E2D-BCA8-B3754F5126C7}"/>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77414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88780-74B7-4CCC-B010-80A2FEA6DC5C}"/>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3" name="Footer Placeholder 2">
            <a:extLst>
              <a:ext uri="{FF2B5EF4-FFF2-40B4-BE49-F238E27FC236}">
                <a16:creationId xmlns:a16="http://schemas.microsoft.com/office/drawing/2014/main" id="{58478D27-4B65-4099-AB45-255B282C02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59D4C-E61D-4E77-8BBC-2D28E87A56B8}"/>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127937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E463-A05A-4E70-81B0-AE67641D0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5B84DB-BF5A-446E-BF3E-D33407E2F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9DA112-6B40-412E-B132-C94DD1178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B6D5C-9DE2-4DCD-8201-9B2AE5D6EC73}"/>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6" name="Footer Placeholder 5">
            <a:extLst>
              <a:ext uri="{FF2B5EF4-FFF2-40B4-BE49-F238E27FC236}">
                <a16:creationId xmlns:a16="http://schemas.microsoft.com/office/drawing/2014/main" id="{A8E1D622-CD52-4029-908A-1E1DF80D6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D3AB3-E58B-4DEB-9704-74DCEF567C2C}"/>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53406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4F12-1F5A-4CE0-8411-BCDED0650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E352C0-EFA0-439F-9DCB-30D69FCCE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AE498E-A96C-4A09-B60A-E05363E2C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4286C-A3B2-4C95-8772-4A85B2BB8183}"/>
              </a:ext>
            </a:extLst>
          </p:cNvPr>
          <p:cNvSpPr>
            <a:spLocks noGrp="1"/>
          </p:cNvSpPr>
          <p:nvPr>
            <p:ph type="dt" sz="half" idx="10"/>
          </p:nvPr>
        </p:nvSpPr>
        <p:spPr/>
        <p:txBody>
          <a:bodyPr/>
          <a:lstStyle/>
          <a:p>
            <a:fld id="{F9760C42-C805-4B4F-B951-E84C0E1691C9}" type="datetimeFigureOut">
              <a:rPr lang="en-US" smtClean="0"/>
              <a:t>6/23/2020</a:t>
            </a:fld>
            <a:endParaRPr lang="en-US"/>
          </a:p>
        </p:txBody>
      </p:sp>
      <p:sp>
        <p:nvSpPr>
          <p:cNvPr id="6" name="Footer Placeholder 5">
            <a:extLst>
              <a:ext uri="{FF2B5EF4-FFF2-40B4-BE49-F238E27FC236}">
                <a16:creationId xmlns:a16="http://schemas.microsoft.com/office/drawing/2014/main" id="{D18FBEBE-088B-4D1D-B414-EC0A6B4FF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B344A-18D2-4205-A050-211F3A2D984F}"/>
              </a:ext>
            </a:extLst>
          </p:cNvPr>
          <p:cNvSpPr>
            <a:spLocks noGrp="1"/>
          </p:cNvSpPr>
          <p:nvPr>
            <p:ph type="sldNum" sz="quarter" idx="12"/>
          </p:nvPr>
        </p:nvSpPr>
        <p:spPr/>
        <p:txBody>
          <a:bodyPr/>
          <a:lstStyle/>
          <a:p>
            <a:fld id="{D00CDFCD-5F45-4F67-B388-9E6281D3CD1C}" type="slidenum">
              <a:rPr lang="en-US" smtClean="0"/>
              <a:t>‹#›</a:t>
            </a:fld>
            <a:endParaRPr lang="en-US"/>
          </a:p>
        </p:txBody>
      </p:sp>
    </p:spTree>
    <p:extLst>
      <p:ext uri="{BB962C8B-B14F-4D97-AF65-F5344CB8AC3E}">
        <p14:creationId xmlns:p14="http://schemas.microsoft.com/office/powerpoint/2010/main" val="243123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693188-A97B-4169-8FA7-66DCA2CF0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D2B057-AA35-44E4-B0FA-459D8CAFF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E56FD-E752-44C2-9A06-DF37E346FA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60C42-C805-4B4F-B951-E84C0E1691C9}" type="datetimeFigureOut">
              <a:rPr lang="en-US" smtClean="0"/>
              <a:t>6/23/2020</a:t>
            </a:fld>
            <a:endParaRPr lang="en-US"/>
          </a:p>
        </p:txBody>
      </p:sp>
      <p:sp>
        <p:nvSpPr>
          <p:cNvPr id="5" name="Footer Placeholder 4">
            <a:extLst>
              <a:ext uri="{FF2B5EF4-FFF2-40B4-BE49-F238E27FC236}">
                <a16:creationId xmlns:a16="http://schemas.microsoft.com/office/drawing/2014/main" id="{CB86A543-00E9-4D25-91F9-19CD4DB05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1D1667-2799-43F9-B5E5-572B323CE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CDFCD-5F45-4F67-B388-9E6281D3CD1C}" type="slidenum">
              <a:rPr lang="en-US" smtClean="0"/>
              <a:t>‹#›</a:t>
            </a:fld>
            <a:endParaRPr lang="en-US"/>
          </a:p>
        </p:txBody>
      </p:sp>
    </p:spTree>
    <p:extLst>
      <p:ext uri="{BB962C8B-B14F-4D97-AF65-F5344CB8AC3E}">
        <p14:creationId xmlns:p14="http://schemas.microsoft.com/office/powerpoint/2010/main" val="2554315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100B79-1F06-43A8-BBE9-D1ED2F8E7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981139"/>
          </a:xfrm>
          <a:prstGeom prst="rect">
            <a:avLst/>
          </a:prstGeom>
        </p:spPr>
      </p:pic>
      <p:sp>
        <p:nvSpPr>
          <p:cNvPr id="2" name="TextBox 1">
            <a:extLst>
              <a:ext uri="{FF2B5EF4-FFF2-40B4-BE49-F238E27FC236}">
                <a16:creationId xmlns:a16="http://schemas.microsoft.com/office/drawing/2014/main" id="{7E0052A8-292E-4C6C-B9A2-91BBD73BCC5C}"/>
              </a:ext>
            </a:extLst>
          </p:cNvPr>
          <p:cNvSpPr txBox="1"/>
          <p:nvPr/>
        </p:nvSpPr>
        <p:spPr>
          <a:xfrm>
            <a:off x="0" y="3853681"/>
            <a:ext cx="6291072" cy="2308324"/>
          </a:xfrm>
          <a:prstGeom prst="rect">
            <a:avLst/>
          </a:prstGeom>
          <a:noFill/>
        </p:spPr>
        <p:txBody>
          <a:bodyPr wrap="square" rtlCol="0">
            <a:spAutoFit/>
          </a:bodyPr>
          <a:lstStyle/>
          <a:p>
            <a:pPr algn="ctr"/>
            <a:r>
              <a:rPr lang="en-US" sz="3600" b="1" dirty="0">
                <a:latin typeface="+mj-lt"/>
              </a:rPr>
              <a:t>Topics</a:t>
            </a:r>
          </a:p>
          <a:p>
            <a:pPr algn="ctr"/>
            <a:r>
              <a:rPr lang="en-US" sz="3600" dirty="0">
                <a:latin typeface="+mj-lt"/>
              </a:rPr>
              <a:t>Virtual Meeting Best Practices</a:t>
            </a:r>
          </a:p>
          <a:p>
            <a:pPr algn="ctr"/>
            <a:r>
              <a:rPr lang="en-US" sz="3600" dirty="0">
                <a:latin typeface="+mj-lt"/>
              </a:rPr>
              <a:t>Virtual Engagement Activities</a:t>
            </a:r>
          </a:p>
          <a:p>
            <a:pPr algn="ctr"/>
            <a:r>
              <a:rPr lang="en-US" sz="3600" dirty="0">
                <a:latin typeface="+mj-lt"/>
              </a:rPr>
              <a:t>Tips to Avoid Burnout</a:t>
            </a:r>
          </a:p>
        </p:txBody>
      </p:sp>
      <p:pic>
        <p:nvPicPr>
          <p:cNvPr id="4" name="Picture 3">
            <a:extLst>
              <a:ext uri="{FF2B5EF4-FFF2-40B4-BE49-F238E27FC236}">
                <a16:creationId xmlns:a16="http://schemas.microsoft.com/office/drawing/2014/main" id="{64C179F9-29D1-4161-99FC-EA410C7C0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5562" y="275976"/>
            <a:ext cx="4658619" cy="1133890"/>
          </a:xfrm>
          <a:prstGeom prst="rect">
            <a:avLst/>
          </a:prstGeom>
        </p:spPr>
      </p:pic>
    </p:spTree>
    <p:custDataLst>
      <p:tags r:id="rId1"/>
    </p:custDataLst>
    <p:extLst>
      <p:ext uri="{BB962C8B-B14F-4D97-AF65-F5344CB8AC3E}">
        <p14:creationId xmlns:p14="http://schemas.microsoft.com/office/powerpoint/2010/main" val="361442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14A0DB5F-1F89-4795-9816-55618F5351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00558"/>
            <a:ext cx="9119616" cy="6067964"/>
          </a:xfrm>
          <a:prstGeom prst="rect">
            <a:avLst/>
          </a:prstGeom>
        </p:spPr>
      </p:pic>
      <p:sp>
        <p:nvSpPr>
          <p:cNvPr id="2" name="Rectangle 1">
            <a:extLst>
              <a:ext uri="{FF2B5EF4-FFF2-40B4-BE49-F238E27FC236}">
                <a16:creationId xmlns:a16="http://schemas.microsoft.com/office/drawing/2014/main" id="{0919DE67-1A6E-4886-B8F5-E8D09027155B}"/>
              </a:ext>
            </a:extLst>
          </p:cNvPr>
          <p:cNvSpPr/>
          <p:nvPr/>
        </p:nvSpPr>
        <p:spPr>
          <a:xfrm>
            <a:off x="3983389" y="161651"/>
            <a:ext cx="2377061" cy="369332"/>
          </a:xfrm>
          <a:prstGeom prst="rect">
            <a:avLst/>
          </a:prstGeom>
        </p:spPr>
        <p:txBody>
          <a:bodyPr wrap="none">
            <a:spAutoFit/>
          </a:bodyPr>
          <a:lstStyle/>
          <a:p>
            <a:r>
              <a:rPr lang="en-US" dirty="0"/>
              <a:t>Maintain a strong voice</a:t>
            </a:r>
          </a:p>
        </p:txBody>
      </p:sp>
      <p:cxnSp>
        <p:nvCxnSpPr>
          <p:cNvPr id="9" name="Straight Arrow Connector 8">
            <a:extLst>
              <a:ext uri="{FF2B5EF4-FFF2-40B4-BE49-F238E27FC236}">
                <a16:creationId xmlns:a16="http://schemas.microsoft.com/office/drawing/2014/main" id="{C3A335F2-D488-4678-A3F2-4590366835AA}"/>
              </a:ext>
            </a:extLst>
          </p:cNvPr>
          <p:cNvCxnSpPr>
            <a:cxnSpLocks/>
          </p:cNvCxnSpPr>
          <p:nvPr/>
        </p:nvCxnSpPr>
        <p:spPr>
          <a:xfrm flipH="1">
            <a:off x="8159380" y="1399912"/>
            <a:ext cx="1269095" cy="447134"/>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66EAE8B-80C7-4EAD-A6E7-F8CA48A5C74B}"/>
              </a:ext>
            </a:extLst>
          </p:cNvPr>
          <p:cNvCxnSpPr>
            <a:cxnSpLocks/>
            <a:stCxn id="2" idx="2"/>
          </p:cNvCxnSpPr>
          <p:nvPr/>
        </p:nvCxnSpPr>
        <p:spPr>
          <a:xfrm flipH="1">
            <a:off x="3431349" y="530983"/>
            <a:ext cx="1740571" cy="214222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723708A-56F8-429D-8685-E7CF96B0ED0E}"/>
              </a:ext>
            </a:extLst>
          </p:cNvPr>
          <p:cNvCxnSpPr>
            <a:cxnSpLocks/>
            <a:stCxn id="3" idx="2"/>
          </p:cNvCxnSpPr>
          <p:nvPr/>
        </p:nvCxnSpPr>
        <p:spPr>
          <a:xfrm flipH="1">
            <a:off x="1143727" y="530983"/>
            <a:ext cx="545304" cy="1329589"/>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DB3461F-751C-45C6-9B5B-58E72FA4E07F}"/>
              </a:ext>
            </a:extLst>
          </p:cNvPr>
          <p:cNvCxnSpPr>
            <a:cxnSpLocks/>
            <a:stCxn id="7" idx="1"/>
          </p:cNvCxnSpPr>
          <p:nvPr/>
        </p:nvCxnSpPr>
        <p:spPr>
          <a:xfrm flipH="1">
            <a:off x="7257266" y="5882472"/>
            <a:ext cx="2383586" cy="184666"/>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FD39FAE-E379-4A91-8D77-29358126F879}"/>
              </a:ext>
            </a:extLst>
          </p:cNvPr>
          <p:cNvCxnSpPr>
            <a:cxnSpLocks/>
            <a:stCxn id="10" idx="1"/>
          </p:cNvCxnSpPr>
          <p:nvPr/>
        </p:nvCxnSpPr>
        <p:spPr>
          <a:xfrm flipH="1" flipV="1">
            <a:off x="8403133" y="3667496"/>
            <a:ext cx="1455215" cy="42946"/>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3FDD5F9-B246-4DD5-B94A-A30F492A1FB2}"/>
              </a:ext>
            </a:extLst>
          </p:cNvPr>
          <p:cNvSpPr/>
          <p:nvPr/>
        </p:nvSpPr>
        <p:spPr>
          <a:xfrm>
            <a:off x="9344048" y="1076747"/>
            <a:ext cx="2677264" cy="646331"/>
          </a:xfrm>
          <a:prstGeom prst="rect">
            <a:avLst/>
          </a:prstGeom>
        </p:spPr>
        <p:txBody>
          <a:bodyPr wrap="square">
            <a:spAutoFit/>
          </a:bodyPr>
          <a:lstStyle/>
          <a:p>
            <a:r>
              <a:rPr lang="en-US" dirty="0">
                <a:solidFill>
                  <a:srgbClr val="282828"/>
                </a:solidFill>
                <a:latin typeface="GT America"/>
              </a:rPr>
              <a:t>Focus on your camera, not your colleagues</a:t>
            </a:r>
          </a:p>
        </p:txBody>
      </p:sp>
      <p:sp>
        <p:nvSpPr>
          <p:cNvPr id="3" name="Rectangle 2">
            <a:extLst>
              <a:ext uri="{FF2B5EF4-FFF2-40B4-BE49-F238E27FC236}">
                <a16:creationId xmlns:a16="http://schemas.microsoft.com/office/drawing/2014/main" id="{4F47D540-9BD9-4642-8BF5-9A1FBDF1BB88}"/>
              </a:ext>
            </a:extLst>
          </p:cNvPr>
          <p:cNvSpPr/>
          <p:nvPr/>
        </p:nvSpPr>
        <p:spPr>
          <a:xfrm>
            <a:off x="582895" y="161651"/>
            <a:ext cx="2212272" cy="369332"/>
          </a:xfrm>
          <a:prstGeom prst="rect">
            <a:avLst/>
          </a:prstGeom>
        </p:spPr>
        <p:txBody>
          <a:bodyPr wrap="none">
            <a:spAutoFit/>
          </a:bodyPr>
          <a:lstStyle/>
          <a:p>
            <a:r>
              <a:rPr lang="en-US" dirty="0"/>
              <a:t>Frame yourself wisely</a:t>
            </a:r>
          </a:p>
        </p:txBody>
      </p:sp>
      <p:sp>
        <p:nvSpPr>
          <p:cNvPr id="7" name="Rectangle 6">
            <a:extLst>
              <a:ext uri="{FF2B5EF4-FFF2-40B4-BE49-F238E27FC236}">
                <a16:creationId xmlns:a16="http://schemas.microsoft.com/office/drawing/2014/main" id="{109EB833-7B2D-47E2-9A9E-539D7870443A}"/>
              </a:ext>
            </a:extLst>
          </p:cNvPr>
          <p:cNvSpPr/>
          <p:nvPr/>
        </p:nvSpPr>
        <p:spPr>
          <a:xfrm>
            <a:off x="9640852" y="5697806"/>
            <a:ext cx="2380460" cy="369332"/>
          </a:xfrm>
          <a:prstGeom prst="rect">
            <a:avLst/>
          </a:prstGeom>
        </p:spPr>
        <p:txBody>
          <a:bodyPr wrap="none">
            <a:spAutoFit/>
          </a:bodyPr>
          <a:lstStyle/>
          <a:p>
            <a:r>
              <a:rPr lang="en-US" dirty="0"/>
              <a:t>Be present and mindful</a:t>
            </a:r>
          </a:p>
        </p:txBody>
      </p:sp>
      <p:sp>
        <p:nvSpPr>
          <p:cNvPr id="10" name="Rectangle 9">
            <a:extLst>
              <a:ext uri="{FF2B5EF4-FFF2-40B4-BE49-F238E27FC236}">
                <a16:creationId xmlns:a16="http://schemas.microsoft.com/office/drawing/2014/main" id="{5BFF3416-C013-4C2D-8199-C066A98E3AD9}"/>
              </a:ext>
            </a:extLst>
          </p:cNvPr>
          <p:cNvSpPr/>
          <p:nvPr/>
        </p:nvSpPr>
        <p:spPr>
          <a:xfrm>
            <a:off x="9858348" y="3525776"/>
            <a:ext cx="2162964" cy="369332"/>
          </a:xfrm>
          <a:prstGeom prst="rect">
            <a:avLst/>
          </a:prstGeom>
        </p:spPr>
        <p:txBody>
          <a:bodyPr wrap="none">
            <a:spAutoFit/>
          </a:bodyPr>
          <a:lstStyle/>
          <a:p>
            <a:r>
              <a:rPr lang="en-US" dirty="0"/>
              <a:t>Use the chat window</a:t>
            </a:r>
          </a:p>
        </p:txBody>
      </p:sp>
      <p:sp>
        <p:nvSpPr>
          <p:cNvPr id="16" name="Rectangle 15">
            <a:extLst>
              <a:ext uri="{FF2B5EF4-FFF2-40B4-BE49-F238E27FC236}">
                <a16:creationId xmlns:a16="http://schemas.microsoft.com/office/drawing/2014/main" id="{7A65669D-6D8C-4525-898A-34FC7C334D5F}"/>
              </a:ext>
            </a:extLst>
          </p:cNvPr>
          <p:cNvSpPr/>
          <p:nvPr/>
        </p:nvSpPr>
        <p:spPr>
          <a:xfrm>
            <a:off x="7548672" y="161651"/>
            <a:ext cx="3501280" cy="369332"/>
          </a:xfrm>
          <a:prstGeom prst="rect">
            <a:avLst/>
          </a:prstGeom>
        </p:spPr>
        <p:txBody>
          <a:bodyPr wrap="none">
            <a:spAutoFit/>
          </a:bodyPr>
          <a:lstStyle/>
          <a:p>
            <a:r>
              <a:rPr lang="en-US" dirty="0"/>
              <a:t>Don’t become your own distraction</a:t>
            </a:r>
          </a:p>
        </p:txBody>
      </p:sp>
      <p:cxnSp>
        <p:nvCxnSpPr>
          <p:cNvPr id="23" name="Straight Arrow Connector 22">
            <a:extLst>
              <a:ext uri="{FF2B5EF4-FFF2-40B4-BE49-F238E27FC236}">
                <a16:creationId xmlns:a16="http://schemas.microsoft.com/office/drawing/2014/main" id="{1C9B7072-281F-4E91-891A-8C9F1B19B91C}"/>
              </a:ext>
            </a:extLst>
          </p:cNvPr>
          <p:cNvCxnSpPr>
            <a:cxnSpLocks/>
          </p:cNvCxnSpPr>
          <p:nvPr/>
        </p:nvCxnSpPr>
        <p:spPr>
          <a:xfrm flipH="1">
            <a:off x="6360451" y="570714"/>
            <a:ext cx="1198589" cy="3237978"/>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74089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Nonprofits Can Build Community at a Social Distance | npENG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6131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EC5F31-DBB9-4A0C-892D-3C288687A6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344"/>
            <a:ext cx="12289536" cy="8193024"/>
          </a:xfrm>
          <a:prstGeom prst="rect">
            <a:avLst/>
          </a:prstGeom>
        </p:spPr>
      </p:pic>
      <p:sp>
        <p:nvSpPr>
          <p:cNvPr id="3" name="Subtitle 2">
            <a:extLst>
              <a:ext uri="{FF2B5EF4-FFF2-40B4-BE49-F238E27FC236}">
                <a16:creationId xmlns:a16="http://schemas.microsoft.com/office/drawing/2014/main" id="{E9D9620F-AAC5-4778-BDCA-4ACF9121F905}"/>
              </a:ext>
            </a:extLst>
          </p:cNvPr>
          <p:cNvSpPr>
            <a:spLocks noGrp="1"/>
          </p:cNvSpPr>
          <p:nvPr>
            <p:ph type="subTitle" idx="1"/>
          </p:nvPr>
        </p:nvSpPr>
        <p:spPr>
          <a:xfrm>
            <a:off x="5827776" y="1126283"/>
            <a:ext cx="4206240" cy="4299157"/>
          </a:xfrm>
        </p:spPr>
        <p:txBody>
          <a:bodyPr>
            <a:normAutofit/>
          </a:bodyPr>
          <a:lstStyle/>
          <a:p>
            <a:r>
              <a:rPr lang="en-US" sz="2800" b="1" dirty="0">
                <a:effectLst/>
                <a:latin typeface="+mj-lt"/>
              </a:rPr>
              <a:t>Virtual Engagement Activities</a:t>
            </a:r>
          </a:p>
          <a:p>
            <a:endParaRPr lang="en-US" sz="2800" b="1" dirty="0">
              <a:effectLst/>
              <a:latin typeface="+mj-lt"/>
            </a:endParaRPr>
          </a:p>
          <a:p>
            <a:pPr marL="457200" indent="-457200" algn="l">
              <a:buFont typeface="+mj-lt"/>
              <a:buAutoNum type="arabicPeriod"/>
            </a:pPr>
            <a:r>
              <a:rPr lang="en-US" sz="2800" dirty="0">
                <a:effectLst/>
                <a:latin typeface="+mj-lt"/>
              </a:rPr>
              <a:t>Personal Board</a:t>
            </a:r>
          </a:p>
          <a:p>
            <a:pPr marL="457200" indent="-457200" algn="l">
              <a:buFont typeface="+mj-lt"/>
              <a:buAutoNum type="arabicPeriod"/>
            </a:pPr>
            <a:r>
              <a:rPr lang="en-US" sz="2800" dirty="0">
                <a:effectLst/>
                <a:latin typeface="+mj-lt"/>
              </a:rPr>
              <a:t>Virtual Lunch</a:t>
            </a:r>
          </a:p>
          <a:p>
            <a:pPr marL="457200" indent="-457200" algn="l">
              <a:buFont typeface="+mj-lt"/>
              <a:buAutoNum type="arabicPeriod"/>
            </a:pPr>
            <a:r>
              <a:rPr lang="en-US" sz="2800" dirty="0">
                <a:effectLst/>
                <a:latin typeface="+mj-lt"/>
              </a:rPr>
              <a:t>Chats</a:t>
            </a:r>
            <a:r>
              <a:rPr lang="en-US" sz="2800" dirty="0">
                <a:latin typeface="+mj-lt"/>
              </a:rPr>
              <a:t> &amp; </a:t>
            </a:r>
            <a:r>
              <a:rPr lang="en-US" sz="2800" dirty="0">
                <a:effectLst/>
                <a:latin typeface="+mj-lt"/>
              </a:rPr>
              <a:t>Message boards</a:t>
            </a:r>
            <a:endParaRPr lang="en-US" sz="2800" dirty="0">
              <a:latin typeface="+mj-lt"/>
            </a:endParaRPr>
          </a:p>
          <a:p>
            <a:pPr marL="457200" indent="-457200" algn="l">
              <a:buFont typeface="+mj-lt"/>
              <a:buAutoNum type="arabicPeriod"/>
            </a:pPr>
            <a:r>
              <a:rPr lang="en-US" sz="2800" dirty="0">
                <a:effectLst/>
                <a:latin typeface="+mj-lt"/>
              </a:rPr>
              <a:t>Praise </a:t>
            </a:r>
          </a:p>
          <a:p>
            <a:pPr marL="457200" indent="-457200" algn="l">
              <a:buFont typeface="+mj-lt"/>
              <a:buAutoNum type="arabicPeriod"/>
            </a:pPr>
            <a:r>
              <a:rPr lang="en-US" sz="2800" dirty="0">
                <a:effectLst/>
                <a:latin typeface="+mj-lt"/>
              </a:rPr>
              <a:t>Video</a:t>
            </a:r>
          </a:p>
        </p:txBody>
      </p:sp>
    </p:spTree>
    <p:custDataLst>
      <p:tags r:id="rId1"/>
    </p:custDataLst>
    <p:extLst>
      <p:ext uri="{BB962C8B-B14F-4D97-AF65-F5344CB8AC3E}">
        <p14:creationId xmlns:p14="http://schemas.microsoft.com/office/powerpoint/2010/main" val="1644960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0" y="520700"/>
            <a:ext cx="10566400" cy="5632311"/>
          </a:xfrm>
          <a:prstGeom prst="rect">
            <a:avLst/>
          </a:prstGeom>
          <a:noFill/>
        </p:spPr>
        <p:txBody>
          <a:bodyPr wrap="square" rtlCol="0">
            <a:spAutoFit/>
          </a:bodyPr>
          <a:lstStyle/>
          <a:p>
            <a:r>
              <a:rPr lang="en-US" dirty="0" smtClean="0"/>
              <a:t>1)</a:t>
            </a:r>
          </a:p>
          <a:p>
            <a:r>
              <a:rPr lang="en-US" dirty="0" smtClean="0"/>
              <a:t>2)</a:t>
            </a:r>
          </a:p>
          <a:p>
            <a:r>
              <a:rPr lang="en-US" dirty="0" smtClean="0"/>
              <a:t>3)</a:t>
            </a:r>
          </a:p>
          <a:p>
            <a:r>
              <a:rPr lang="en-US" dirty="0" smtClean="0"/>
              <a:t>4)</a:t>
            </a:r>
          </a:p>
          <a:p>
            <a:r>
              <a:rPr lang="en-US" dirty="0" smtClean="0"/>
              <a:t>5)</a:t>
            </a:r>
          </a:p>
          <a:p>
            <a:r>
              <a:rPr lang="en-US" dirty="0" smtClean="0"/>
              <a:t>6)</a:t>
            </a:r>
          </a:p>
          <a:p>
            <a:r>
              <a:rPr lang="en-US" dirty="0" smtClean="0"/>
              <a:t>7)</a:t>
            </a:r>
          </a:p>
          <a:p>
            <a:r>
              <a:rPr lang="en-US" dirty="0" smtClean="0"/>
              <a:t>8)</a:t>
            </a:r>
          </a:p>
          <a:p>
            <a:r>
              <a:rPr lang="en-US" dirty="0" smtClean="0"/>
              <a:t>9)</a:t>
            </a:r>
          </a:p>
          <a:p>
            <a:r>
              <a:rPr lang="en-US" dirty="0" smtClean="0"/>
              <a:t>10)</a:t>
            </a:r>
          </a:p>
          <a:p>
            <a:r>
              <a:rPr lang="en-US" dirty="0" smtClean="0"/>
              <a:t>11)</a:t>
            </a:r>
          </a:p>
          <a:p>
            <a:r>
              <a:rPr lang="en-US" dirty="0" smtClean="0"/>
              <a:t>12)</a:t>
            </a:r>
          </a:p>
          <a:p>
            <a:r>
              <a:rPr lang="en-US" dirty="0" smtClean="0"/>
              <a:t>13)</a:t>
            </a:r>
          </a:p>
          <a:p>
            <a:r>
              <a:rPr lang="en-US" dirty="0" smtClean="0"/>
              <a:t>14)</a:t>
            </a:r>
          </a:p>
          <a:p>
            <a:r>
              <a:rPr lang="en-US" dirty="0" smtClean="0"/>
              <a:t>15)</a:t>
            </a:r>
          </a:p>
          <a:p>
            <a:r>
              <a:rPr lang="en-US" dirty="0" smtClean="0"/>
              <a:t>16)</a:t>
            </a:r>
          </a:p>
          <a:p>
            <a:r>
              <a:rPr lang="en-US" dirty="0" smtClean="0"/>
              <a:t>17)</a:t>
            </a:r>
          </a:p>
          <a:p>
            <a:r>
              <a:rPr lang="en-US" dirty="0" smtClean="0"/>
              <a:t>18)</a:t>
            </a:r>
          </a:p>
          <a:p>
            <a:r>
              <a:rPr lang="en-US" dirty="0" smtClean="0"/>
              <a:t>19)</a:t>
            </a:r>
          </a:p>
          <a:p>
            <a:r>
              <a:rPr lang="en-US" dirty="0" smtClean="0"/>
              <a:t>20)</a:t>
            </a:r>
          </a:p>
        </p:txBody>
      </p:sp>
    </p:spTree>
    <p:custDataLst>
      <p:tags r:id="rId1"/>
    </p:custDataLst>
    <p:extLst>
      <p:ext uri="{BB962C8B-B14F-4D97-AF65-F5344CB8AC3E}">
        <p14:creationId xmlns:p14="http://schemas.microsoft.com/office/powerpoint/2010/main" val="4279723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C2DA6-A4E9-4B56-817D-08D797481981}"/>
              </a:ext>
            </a:extLst>
          </p:cNvPr>
          <p:cNvSpPr/>
          <p:nvPr/>
        </p:nvSpPr>
        <p:spPr>
          <a:xfrm>
            <a:off x="7022592" y="1469195"/>
            <a:ext cx="5169408" cy="3139321"/>
          </a:xfrm>
          <a:prstGeom prst="rect">
            <a:avLst/>
          </a:prstGeom>
        </p:spPr>
        <p:txBody>
          <a:bodyPr wrap="square">
            <a:spAutoFit/>
          </a:bodyPr>
          <a:lstStyle/>
          <a:p>
            <a:pPr algn="ctr"/>
            <a:r>
              <a:rPr lang="en-US" b="1" dirty="0"/>
              <a:t>Tips to Avoid Burnout</a:t>
            </a:r>
          </a:p>
          <a:p>
            <a:r>
              <a:rPr lang="en-US" dirty="0"/>
              <a:t>1. Keep a Consistent Sleep Schedule</a:t>
            </a:r>
          </a:p>
          <a:p>
            <a:r>
              <a:rPr lang="en-US" dirty="0"/>
              <a:t>2. Carve Out a Designated Workspace</a:t>
            </a:r>
            <a:endParaRPr lang="en-US" i="0" dirty="0">
              <a:solidFill>
                <a:srgbClr val="282828"/>
              </a:solidFill>
              <a:effectLst/>
              <a:latin typeface="Lava Std"/>
            </a:endParaRPr>
          </a:p>
          <a:p>
            <a:r>
              <a:rPr lang="en-US" i="0" dirty="0">
                <a:solidFill>
                  <a:srgbClr val="282828"/>
                </a:solidFill>
                <a:effectLst/>
                <a:latin typeface="Lava Std"/>
              </a:rPr>
              <a:t>3. Maintain physical and social boundaries</a:t>
            </a:r>
          </a:p>
          <a:p>
            <a:r>
              <a:rPr lang="en-US" dirty="0"/>
              <a:t>4. Maintain temporal boundaries as much as possible</a:t>
            </a:r>
          </a:p>
          <a:p>
            <a:r>
              <a:rPr lang="en-US" dirty="0"/>
              <a:t>5. Focus on your most important work</a:t>
            </a:r>
          </a:p>
          <a:p>
            <a:r>
              <a:rPr lang="en-US" dirty="0"/>
              <a:t>6. Change of scenery (Build Breaks Into Your Schedule)</a:t>
            </a:r>
          </a:p>
          <a:p>
            <a:r>
              <a:rPr lang="en-US" dirty="0"/>
              <a:t>7. Stop Working</a:t>
            </a:r>
          </a:p>
          <a:p>
            <a:r>
              <a:rPr lang="en-US" dirty="0"/>
              <a:t>8. Make an Appointment for You Time</a:t>
            </a:r>
          </a:p>
          <a:p>
            <a:endParaRPr lang="en-US" dirty="0"/>
          </a:p>
        </p:txBody>
      </p:sp>
      <p:pic>
        <p:nvPicPr>
          <p:cNvPr id="1026" name="Picture 2" descr="work-from-home-survival-guide-infographic">
            <a:extLst>
              <a:ext uri="{FF2B5EF4-FFF2-40B4-BE49-F238E27FC236}">
                <a16:creationId xmlns:a16="http://schemas.microsoft.com/office/drawing/2014/main" id="{B5C8D675-B4D2-45BD-A103-EA12A0FFA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64096" cy="68640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34697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C2DA6-A4E9-4B56-817D-08D797481981}"/>
              </a:ext>
            </a:extLst>
          </p:cNvPr>
          <p:cNvSpPr/>
          <p:nvPr/>
        </p:nvSpPr>
        <p:spPr>
          <a:xfrm>
            <a:off x="4147097" y="1649064"/>
            <a:ext cx="3879195" cy="4524315"/>
          </a:xfrm>
          <a:prstGeom prst="rect">
            <a:avLst/>
          </a:prstGeom>
        </p:spPr>
        <p:txBody>
          <a:bodyPr wrap="square">
            <a:spAutoFit/>
          </a:bodyPr>
          <a:lstStyle/>
          <a:p>
            <a:pPr>
              <a:lnSpc>
                <a:spcPct val="150000"/>
              </a:lnSpc>
            </a:pPr>
            <a:r>
              <a:rPr lang="en-US" b="1" dirty="0"/>
              <a:t>Tips to Avoid Burnout</a:t>
            </a:r>
          </a:p>
          <a:p>
            <a:pPr marL="342900" indent="-342900">
              <a:lnSpc>
                <a:spcPct val="150000"/>
              </a:lnSpc>
              <a:buFont typeface="+mj-lt"/>
              <a:buAutoNum type="arabicPeriod"/>
            </a:pPr>
            <a:r>
              <a:rPr lang="en-US" sz="1600" dirty="0"/>
              <a:t>Keep a consistent sleep schedule</a:t>
            </a:r>
          </a:p>
          <a:p>
            <a:pPr marL="342900" indent="-342900">
              <a:lnSpc>
                <a:spcPct val="150000"/>
              </a:lnSpc>
              <a:buFont typeface="+mj-lt"/>
              <a:buAutoNum type="arabicPeriod"/>
            </a:pPr>
            <a:r>
              <a:rPr lang="en-US" sz="1600" dirty="0"/>
              <a:t>Carve out a designated workspace</a:t>
            </a:r>
            <a:endParaRPr lang="en-US" sz="1600" i="0" dirty="0">
              <a:solidFill>
                <a:srgbClr val="282828"/>
              </a:solidFill>
              <a:effectLst/>
            </a:endParaRPr>
          </a:p>
          <a:p>
            <a:pPr marL="342900" indent="-342900">
              <a:lnSpc>
                <a:spcPct val="150000"/>
              </a:lnSpc>
              <a:buFont typeface="+mj-lt"/>
              <a:buAutoNum type="arabicPeriod"/>
            </a:pPr>
            <a:r>
              <a:rPr lang="en-US" sz="1600" i="0" dirty="0">
                <a:solidFill>
                  <a:srgbClr val="282828"/>
                </a:solidFill>
                <a:effectLst/>
              </a:rPr>
              <a:t>Maintain physical and social boundaries</a:t>
            </a:r>
          </a:p>
          <a:p>
            <a:pPr marL="342900" indent="-342900">
              <a:lnSpc>
                <a:spcPct val="150000"/>
              </a:lnSpc>
              <a:buFont typeface="+mj-lt"/>
              <a:buAutoNum type="arabicPeriod"/>
            </a:pPr>
            <a:r>
              <a:rPr lang="en-US" sz="1600" dirty="0"/>
              <a:t>Maintain temporal boundaries as much as possible</a:t>
            </a:r>
          </a:p>
          <a:p>
            <a:pPr marL="342900" indent="-342900">
              <a:lnSpc>
                <a:spcPct val="150000"/>
              </a:lnSpc>
              <a:buFont typeface="+mj-lt"/>
              <a:buAutoNum type="arabicPeriod"/>
            </a:pPr>
            <a:r>
              <a:rPr lang="en-US" sz="1600" dirty="0"/>
              <a:t>Focus on your most important work</a:t>
            </a:r>
          </a:p>
          <a:p>
            <a:pPr marL="342900" indent="-342900">
              <a:lnSpc>
                <a:spcPct val="150000"/>
              </a:lnSpc>
              <a:buFont typeface="+mj-lt"/>
              <a:buAutoNum type="arabicPeriod"/>
            </a:pPr>
            <a:r>
              <a:rPr lang="en-US" sz="1600" dirty="0"/>
              <a:t>Change of scenery (Build breaks into your schedule)</a:t>
            </a:r>
          </a:p>
          <a:p>
            <a:pPr marL="342900" indent="-342900">
              <a:lnSpc>
                <a:spcPct val="150000"/>
              </a:lnSpc>
              <a:buFont typeface="+mj-lt"/>
              <a:buAutoNum type="arabicPeriod"/>
            </a:pPr>
            <a:r>
              <a:rPr lang="en-US" sz="1600" dirty="0"/>
              <a:t>Stop working when it’s time</a:t>
            </a:r>
          </a:p>
          <a:p>
            <a:pPr marL="342900" indent="-342900">
              <a:lnSpc>
                <a:spcPct val="150000"/>
              </a:lnSpc>
              <a:buFont typeface="+mj-lt"/>
              <a:buAutoNum type="arabicPeriod"/>
            </a:pPr>
            <a:r>
              <a:rPr lang="en-US" sz="1600" dirty="0"/>
              <a:t>Make an appointment for your time</a:t>
            </a:r>
          </a:p>
          <a:p>
            <a:endParaRPr lang="en-US" sz="1600" dirty="0"/>
          </a:p>
        </p:txBody>
      </p:sp>
      <p:grpSp>
        <p:nvGrpSpPr>
          <p:cNvPr id="4" name="Group 3">
            <a:extLst>
              <a:ext uri="{FF2B5EF4-FFF2-40B4-BE49-F238E27FC236}">
                <a16:creationId xmlns:a16="http://schemas.microsoft.com/office/drawing/2014/main" id="{1116AE99-72DB-4958-BCF2-03F4C3246CDB}"/>
              </a:ext>
            </a:extLst>
          </p:cNvPr>
          <p:cNvGrpSpPr/>
          <p:nvPr/>
        </p:nvGrpSpPr>
        <p:grpSpPr>
          <a:xfrm>
            <a:off x="4366152" y="113291"/>
            <a:ext cx="2796648" cy="1537284"/>
            <a:chOff x="4823752" y="5251180"/>
            <a:chExt cx="2885872" cy="1478804"/>
          </a:xfrm>
        </p:grpSpPr>
        <p:pic>
          <p:nvPicPr>
            <p:cNvPr id="5" name="Picture 2" descr="David Letterman: Top Ten Life Lessons - Kevin A. Thompson">
              <a:extLst>
                <a:ext uri="{FF2B5EF4-FFF2-40B4-BE49-F238E27FC236}">
                  <a16:creationId xmlns:a16="http://schemas.microsoft.com/office/drawing/2014/main" id="{851219F7-EC70-456E-BE08-1AEC1C7A48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36" t="31632" r="25718" b="31233"/>
            <a:stretch/>
          </p:blipFill>
          <p:spPr bwMode="auto">
            <a:xfrm>
              <a:off x="4823752" y="5644896"/>
              <a:ext cx="2885872" cy="1085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523692D-0160-4223-9145-538464988A0C}"/>
                </a:ext>
              </a:extLst>
            </p:cNvPr>
            <p:cNvSpPr txBox="1"/>
            <p:nvPr/>
          </p:nvSpPr>
          <p:spPr>
            <a:xfrm>
              <a:off x="4823752" y="5251180"/>
              <a:ext cx="2885872" cy="461665"/>
            </a:xfrm>
            <a:prstGeom prst="rect">
              <a:avLst/>
            </a:prstGeom>
            <a:noFill/>
          </p:spPr>
          <p:txBody>
            <a:bodyPr wrap="square" rtlCol="0">
              <a:spAutoFit/>
            </a:bodyPr>
            <a:lstStyle/>
            <a:p>
              <a:pPr algn="ctr"/>
              <a:r>
                <a:rPr lang="en-US" sz="2400" dirty="0">
                  <a:latin typeface="Another Typewriter" pitchFamily="1" charset="0"/>
                </a:rPr>
                <a:t>Create Your Own</a:t>
              </a:r>
            </a:p>
          </p:txBody>
        </p:sp>
      </p:grpSp>
      <p:sp>
        <p:nvSpPr>
          <p:cNvPr id="7" name="Subtitle 2">
            <a:extLst>
              <a:ext uri="{FF2B5EF4-FFF2-40B4-BE49-F238E27FC236}">
                <a16:creationId xmlns:a16="http://schemas.microsoft.com/office/drawing/2014/main" id="{55ED65BD-48AE-4E36-9FF6-9104404AE130}"/>
              </a:ext>
            </a:extLst>
          </p:cNvPr>
          <p:cNvSpPr txBox="1">
            <a:spLocks/>
          </p:cNvSpPr>
          <p:nvPr/>
        </p:nvSpPr>
        <p:spPr>
          <a:xfrm>
            <a:off x="8427712" y="1734408"/>
            <a:ext cx="3340608" cy="20886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Virtual Engagement Activities</a:t>
            </a:r>
          </a:p>
          <a:p>
            <a:pPr marL="342900" indent="-342900">
              <a:buFont typeface="+mj-lt"/>
              <a:buAutoNum type="arabicPeriod"/>
            </a:pPr>
            <a:r>
              <a:rPr lang="en-US" sz="1600" dirty="0"/>
              <a:t>Personal Board</a:t>
            </a:r>
          </a:p>
          <a:p>
            <a:pPr marL="342900" indent="-342900">
              <a:buFont typeface="+mj-lt"/>
              <a:buAutoNum type="arabicPeriod"/>
            </a:pPr>
            <a:r>
              <a:rPr lang="en-US" sz="1600" dirty="0"/>
              <a:t>Virtual Lunch</a:t>
            </a:r>
          </a:p>
          <a:p>
            <a:pPr marL="342900" indent="-342900">
              <a:buFont typeface="+mj-lt"/>
              <a:buAutoNum type="arabicPeriod"/>
            </a:pPr>
            <a:r>
              <a:rPr lang="en-US" sz="1600" dirty="0"/>
              <a:t>Chats &amp; Message Boards</a:t>
            </a:r>
          </a:p>
          <a:p>
            <a:pPr marL="342900" indent="-342900">
              <a:buFont typeface="+mj-lt"/>
              <a:buAutoNum type="arabicPeriod"/>
            </a:pPr>
            <a:r>
              <a:rPr lang="en-US" sz="1600" dirty="0"/>
              <a:t>Praise &amp; Recognition</a:t>
            </a:r>
          </a:p>
          <a:p>
            <a:pPr marL="342900" indent="-342900">
              <a:buFont typeface="+mj-lt"/>
              <a:buAutoNum type="arabicPeriod"/>
            </a:pPr>
            <a:r>
              <a:rPr lang="en-US" sz="1600" dirty="0"/>
              <a:t>Stories &amp; Videos</a:t>
            </a:r>
          </a:p>
        </p:txBody>
      </p:sp>
      <p:sp>
        <p:nvSpPr>
          <p:cNvPr id="10" name="Rectangle 9">
            <a:extLst>
              <a:ext uri="{FF2B5EF4-FFF2-40B4-BE49-F238E27FC236}">
                <a16:creationId xmlns:a16="http://schemas.microsoft.com/office/drawing/2014/main" id="{9BE2C34C-02E1-4BA2-95DD-016E1B91B13D}"/>
              </a:ext>
            </a:extLst>
          </p:cNvPr>
          <p:cNvSpPr/>
          <p:nvPr/>
        </p:nvSpPr>
        <p:spPr>
          <a:xfrm>
            <a:off x="243674" y="1649064"/>
            <a:ext cx="3877056" cy="4939814"/>
          </a:xfrm>
          <a:prstGeom prst="rect">
            <a:avLst/>
          </a:prstGeom>
        </p:spPr>
        <p:txBody>
          <a:bodyPr wrap="square">
            <a:spAutoFit/>
          </a:bodyPr>
          <a:lstStyle/>
          <a:p>
            <a:pPr>
              <a:lnSpc>
                <a:spcPct val="150000"/>
              </a:lnSpc>
            </a:pPr>
            <a:r>
              <a:rPr lang="en-US" b="1" dirty="0"/>
              <a:t>Virtual Meeting Best Practices</a:t>
            </a:r>
          </a:p>
          <a:p>
            <a:pPr marL="342900" indent="-342900">
              <a:lnSpc>
                <a:spcPct val="150000"/>
              </a:lnSpc>
              <a:buFont typeface="+mj-lt"/>
              <a:buAutoNum type="arabicPeriod"/>
            </a:pPr>
            <a:r>
              <a:rPr lang="en-US" sz="1600" dirty="0"/>
              <a:t>Frame yourself wisely</a:t>
            </a:r>
          </a:p>
          <a:p>
            <a:pPr marL="342900" indent="-342900">
              <a:lnSpc>
                <a:spcPct val="150000"/>
              </a:lnSpc>
              <a:buFont typeface="+mj-lt"/>
              <a:buAutoNum type="arabicPeriod"/>
            </a:pPr>
            <a:r>
              <a:rPr lang="en-US" sz="1600" dirty="0"/>
              <a:t>Use the chat feature</a:t>
            </a:r>
          </a:p>
          <a:p>
            <a:pPr marL="342900" indent="-342900">
              <a:lnSpc>
                <a:spcPct val="150000"/>
              </a:lnSpc>
              <a:buFont typeface="+mj-lt"/>
              <a:buAutoNum type="arabicPeriod"/>
            </a:pPr>
            <a:r>
              <a:rPr lang="en-US" sz="1600" dirty="0"/>
              <a:t>Maintain a strong, clear voice</a:t>
            </a:r>
          </a:p>
          <a:p>
            <a:pPr marL="342900" indent="-342900">
              <a:lnSpc>
                <a:spcPct val="150000"/>
              </a:lnSpc>
              <a:buFont typeface="+mj-lt"/>
              <a:buAutoNum type="arabicPeriod"/>
            </a:pPr>
            <a:r>
              <a:rPr lang="en-US" sz="1600" dirty="0"/>
              <a:t>Use your entire body when you speak</a:t>
            </a:r>
          </a:p>
          <a:p>
            <a:pPr marL="342900" indent="-342900">
              <a:lnSpc>
                <a:spcPct val="150000"/>
              </a:lnSpc>
              <a:buFont typeface="+mj-lt"/>
              <a:buAutoNum type="arabicPeriod"/>
            </a:pPr>
            <a:r>
              <a:rPr lang="en-US" sz="1600" dirty="0"/>
              <a:t>Focus on your camera lens, not on your colleagues picture</a:t>
            </a:r>
          </a:p>
          <a:p>
            <a:pPr marL="342900" indent="-342900">
              <a:lnSpc>
                <a:spcPct val="150000"/>
              </a:lnSpc>
              <a:buFont typeface="+mj-lt"/>
              <a:buAutoNum type="arabicPeriod"/>
            </a:pPr>
            <a:r>
              <a:rPr lang="en-US" sz="1600" dirty="0"/>
              <a:t>Be present and mindful</a:t>
            </a:r>
          </a:p>
          <a:p>
            <a:pPr marL="342900" indent="-342900">
              <a:lnSpc>
                <a:spcPct val="150000"/>
              </a:lnSpc>
              <a:buFont typeface="+mj-lt"/>
              <a:buAutoNum type="arabicPeriod"/>
            </a:pPr>
            <a:r>
              <a:rPr lang="en-US" sz="1600" dirty="0"/>
              <a:t>Don’t become your own distraction - avoid visual diversions and use the MUTE button like a pro</a:t>
            </a:r>
          </a:p>
          <a:p>
            <a:pPr marL="342900" indent="-342900">
              <a:lnSpc>
                <a:spcPct val="150000"/>
              </a:lnSpc>
              <a:buFont typeface="+mj-lt"/>
              <a:buAutoNum type="arabicPeriod"/>
            </a:pPr>
            <a:r>
              <a:rPr lang="en-US" sz="1600" dirty="0"/>
              <a:t>Know and use the technology well</a:t>
            </a:r>
          </a:p>
          <a:p>
            <a:pPr marL="342900" indent="-342900">
              <a:lnSpc>
                <a:spcPct val="150000"/>
              </a:lnSpc>
              <a:buFont typeface="+mj-lt"/>
              <a:buAutoNum type="arabicPeriod"/>
            </a:pPr>
            <a:r>
              <a:rPr lang="en-US" sz="1600" dirty="0"/>
              <a:t>Build your community</a:t>
            </a:r>
          </a:p>
        </p:txBody>
      </p:sp>
      <p:cxnSp>
        <p:nvCxnSpPr>
          <p:cNvPr id="14" name="Straight Connector 13">
            <a:extLst>
              <a:ext uri="{FF2B5EF4-FFF2-40B4-BE49-F238E27FC236}">
                <a16:creationId xmlns:a16="http://schemas.microsoft.com/office/drawing/2014/main" id="{C7587DB5-FBB5-4EE5-B28B-7A818B625992}"/>
              </a:ext>
            </a:extLst>
          </p:cNvPr>
          <p:cNvCxnSpPr/>
          <p:nvPr/>
        </p:nvCxnSpPr>
        <p:spPr>
          <a:xfrm>
            <a:off x="4035552" y="2102708"/>
            <a:ext cx="0" cy="4320939"/>
          </a:xfrm>
          <a:prstGeom prst="line">
            <a:avLst/>
          </a:prstGeom>
          <a:ln w="19050">
            <a:solidFill>
              <a:srgbClr val="01002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C1D487-9F7F-46CB-B816-E030FDC272F0}"/>
              </a:ext>
            </a:extLst>
          </p:cNvPr>
          <p:cNvCxnSpPr/>
          <p:nvPr/>
        </p:nvCxnSpPr>
        <p:spPr>
          <a:xfrm>
            <a:off x="8077200" y="2102709"/>
            <a:ext cx="0" cy="4320939"/>
          </a:xfrm>
          <a:prstGeom prst="line">
            <a:avLst/>
          </a:prstGeom>
          <a:ln w="19050">
            <a:solidFill>
              <a:srgbClr val="01002B"/>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825852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2142</Words>
  <Application>Microsoft Office PowerPoint</Application>
  <PresentationFormat>Widescreen</PresentationFormat>
  <Paragraphs>124</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Another Typewriter</vt:lpstr>
      <vt:lpstr>Arial</vt:lpstr>
      <vt:lpstr>Calibri</vt:lpstr>
      <vt:lpstr>Calibri Light</vt:lpstr>
      <vt:lpstr>GT America</vt:lpstr>
      <vt:lpstr>Lava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Gerri Willis</dc:creator>
  <cp:lastModifiedBy>Bill Willis</cp:lastModifiedBy>
  <cp:revision>21</cp:revision>
  <dcterms:created xsi:type="dcterms:W3CDTF">2020-06-07T15:44:55Z</dcterms:created>
  <dcterms:modified xsi:type="dcterms:W3CDTF">2020-06-23T23:07:09Z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98c2268b-a33b-465b-bf35-007c64247a07</vt:lpwstr>
  </property>
  <property fmtid="{D5CDD505-2E9C-101B-9397-08002B2CF9AE}" pid="3" name="ArticulateGUID">
    <vt:lpwstr>5C9F40AD-2664-44FF-9A5F-750A11E7EE54</vt:lpwstr>
  </property>
  <property fmtid="{D5CDD505-2E9C-101B-9397-08002B2CF9AE}" pid="4" name="ArticulatePath">
    <vt:lpwstr>ATD Presentation</vt:lpwstr>
  </property>
  <property fmtid="{D5CDD505-2E9C-101B-9397-08002B2CF9AE}" pid="5" name="ScannedBy">
    <vt:lpwstr>TCS-ContentScanned</vt:lpwstr>
  </property>
  <property fmtid="{D5CDD505-2E9C-101B-9397-08002B2CF9AE}" pid="6" name="HumanaClassification">
    <vt:lpwstr>I</vt:lpwstr>
  </property>
</Properties>
</file>